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8404800"/>
  <p:notesSz cx="6735763" cy="98663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panose="02020603050405020304" pitchFamily="18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748" userDrawn="1">
          <p15:clr>
            <a:srgbClr val="A4A3A4"/>
          </p15:clr>
        </p15:guide>
        <p15:guide id="2" orient="horz" pos="17088" userDrawn="1">
          <p15:clr>
            <a:srgbClr val="A4A3A4"/>
          </p15:clr>
        </p15:guide>
        <p15:guide id="3" orient="horz" pos="22464" userDrawn="1">
          <p15:clr>
            <a:srgbClr val="A4A3A4"/>
          </p15:clr>
        </p15:guide>
        <p15:guide id="4" pos="-1632" userDrawn="1">
          <p15:clr>
            <a:srgbClr val="A4A3A4"/>
          </p15:clr>
        </p15:guide>
        <p15:guide id="5" pos="13632" userDrawn="1">
          <p15:clr>
            <a:srgbClr val="A4A3A4"/>
          </p15:clr>
        </p15:guide>
        <p15:guide id="6" pos="14161" userDrawn="1">
          <p15:clr>
            <a:srgbClr val="A4A3A4"/>
          </p15:clr>
        </p15:guide>
        <p15:guide id="7" pos="20833" userDrawn="1">
          <p15:clr>
            <a:srgbClr val="A4A3A4"/>
          </p15:clr>
        </p15:guide>
        <p15:guide id="8" pos="6815" userDrawn="1">
          <p15:clr>
            <a:srgbClr val="A4A3A4"/>
          </p15:clr>
        </p15:guide>
        <p15:guide id="9" pos="20352" userDrawn="1">
          <p15:clr>
            <a:srgbClr val="A4A3A4"/>
          </p15:clr>
        </p15:guide>
        <p15:guide id="10" pos="729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Iván" initials="I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AE1B"/>
    <a:srgbClr val="EFC74C"/>
    <a:srgbClr val="6D1A8B"/>
    <a:srgbClr val="A77DBA"/>
    <a:srgbClr val="732790"/>
    <a:srgbClr val="82449E"/>
    <a:srgbClr val="FAE020"/>
    <a:srgbClr val="000042"/>
    <a:srgbClr val="000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868" autoAdjust="0"/>
    <p:restoredTop sz="94660"/>
  </p:normalViewPr>
  <p:slideViewPr>
    <p:cSldViewPr>
      <p:cViewPr>
        <p:scale>
          <a:sx n="30" d="100"/>
          <a:sy n="30" d="100"/>
        </p:scale>
        <p:origin x="1408" y="144"/>
      </p:cViewPr>
      <p:guideLst>
        <p:guide orient="horz" pos="4748"/>
        <p:guide orient="horz" pos="17088"/>
        <p:guide orient="horz" pos="22464"/>
        <p:guide pos="-1632"/>
        <p:guide pos="13632"/>
        <p:guide pos="14161"/>
        <p:guide pos="20833"/>
        <p:guide pos="6815"/>
        <p:guide pos="20352"/>
        <p:guide pos="72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image2.png>
</file>

<file path=ppt/media/image3.tiff>
</file>

<file path=ppt/media/image4.tiff>
</file>

<file path=ppt/media/image5.tif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14763" y="0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3381BF-1A91-CB4D-884D-9B73D7BE3AB6}" type="datetimeFigureOut">
              <a:rPr lang="pt-PT" smtClean="0"/>
              <a:t>09/04/19</a:t>
            </a:fld>
            <a:endParaRPr lang="pt-PT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466850" y="1233488"/>
            <a:ext cx="3802063" cy="3328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73100" y="4748213"/>
            <a:ext cx="5389563" cy="38846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s-ES"/>
              <a:t>Editar los estilos de texto del patrón
Segundo nivel
Tercer nivel
Cuarto nivel
Quinto nivel</a:t>
            </a:r>
            <a:endParaRPr lang="pt-PT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9371013"/>
            <a:ext cx="291941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14763" y="9371013"/>
            <a:ext cx="2919412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F6BBEC-A233-9244-A47B-169835F5FFE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16498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2476" y="11930064"/>
            <a:ext cx="37306250" cy="82327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364" y="21763039"/>
            <a:ext cx="30724475" cy="9813925"/>
          </a:xfrm>
        </p:spPr>
        <p:txBody>
          <a:bodyPr/>
          <a:lstStyle>
            <a:lvl1pPr marL="0" indent="0" algn="ctr">
              <a:buNone/>
              <a:defRPr/>
            </a:lvl1pPr>
            <a:lvl2pPr marL="457182" indent="0" algn="ctr">
              <a:buNone/>
              <a:defRPr/>
            </a:lvl2pPr>
            <a:lvl3pPr marL="914364" indent="0" algn="ctr">
              <a:buNone/>
              <a:defRPr/>
            </a:lvl3pPr>
            <a:lvl4pPr marL="1371546" indent="0" algn="ctr">
              <a:buNone/>
              <a:defRPr/>
            </a:lvl4pPr>
            <a:lvl5pPr marL="1828729" indent="0" algn="ctr">
              <a:buNone/>
              <a:defRPr/>
            </a:lvl5pPr>
            <a:lvl6pPr marL="2285911" indent="0" algn="ctr">
              <a:buNone/>
              <a:defRPr/>
            </a:lvl6pPr>
            <a:lvl7pPr marL="2743093" indent="0" algn="ctr">
              <a:buNone/>
              <a:defRPr/>
            </a:lvl7pPr>
            <a:lvl8pPr marL="3200274" indent="0" algn="ctr">
              <a:buNone/>
              <a:defRPr/>
            </a:lvl8pPr>
            <a:lvl9pPr marL="3657456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AEB9B5-7EE3-4EA9-BDC8-B6652D2A71E7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95375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FBC2AA-7907-4FE6-B901-D9148B904994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780013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272163" y="3414714"/>
            <a:ext cx="9326562" cy="307228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292475" y="3414714"/>
            <a:ext cx="27827288" cy="3072288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5A2ABC-9140-42C2-BBA4-BB883214FCB9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1245714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A6A6D5-E80C-4C63-8249-33D3BF491AE9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939903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0" y="24679275"/>
            <a:ext cx="37307839" cy="7626350"/>
          </a:xfrm>
        </p:spPr>
        <p:txBody>
          <a:bodyPr anchor="t"/>
          <a:lstStyle>
            <a:lvl1pPr algn="l">
              <a:defRPr sz="399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0" y="16278225"/>
            <a:ext cx="37307839" cy="840105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2" indent="0">
              <a:buNone/>
              <a:defRPr sz="1800"/>
            </a:lvl2pPr>
            <a:lvl3pPr marL="914364" indent="0">
              <a:buNone/>
              <a:defRPr sz="1600"/>
            </a:lvl3pPr>
            <a:lvl4pPr marL="1371546" indent="0">
              <a:buNone/>
              <a:defRPr sz="1400"/>
            </a:lvl4pPr>
            <a:lvl5pPr marL="1828729" indent="0">
              <a:buNone/>
              <a:defRPr sz="1400"/>
            </a:lvl5pPr>
            <a:lvl6pPr marL="2285911" indent="0">
              <a:buNone/>
              <a:defRPr sz="1400"/>
            </a:lvl6pPr>
            <a:lvl7pPr marL="2743093" indent="0">
              <a:buNone/>
              <a:defRPr sz="1400"/>
            </a:lvl7pPr>
            <a:lvl8pPr marL="3200274" indent="0">
              <a:buNone/>
              <a:defRPr sz="1400"/>
            </a:lvl8pPr>
            <a:lvl9pPr marL="365745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92182E-5E18-4480-8A7C-2EF5E49B877F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044324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92476" y="11093450"/>
            <a:ext cx="18576925" cy="23044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021800" y="11093450"/>
            <a:ext cx="18576925" cy="230441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325E32-CE64-4FB8-AE49-5FEDFD516DEC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218942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6" y="1538289"/>
            <a:ext cx="39503350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3926" y="8596314"/>
            <a:ext cx="19392899" cy="35829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3" indent="0">
              <a:buNone/>
              <a:defRPr sz="1600" b="1"/>
            </a:lvl7pPr>
            <a:lvl8pPr marL="3200274" indent="0">
              <a:buNone/>
              <a:defRPr sz="1600" b="1"/>
            </a:lvl8pPr>
            <a:lvl9pPr marL="365745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3926" y="12179301"/>
            <a:ext cx="19392899" cy="22126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440" y="8596314"/>
            <a:ext cx="19400837" cy="358298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2" indent="0">
              <a:buNone/>
              <a:defRPr sz="2000" b="1"/>
            </a:lvl2pPr>
            <a:lvl3pPr marL="914364" indent="0">
              <a:buNone/>
              <a:defRPr sz="1800" b="1"/>
            </a:lvl3pPr>
            <a:lvl4pPr marL="1371546" indent="0">
              <a:buNone/>
              <a:defRPr sz="1600" b="1"/>
            </a:lvl4pPr>
            <a:lvl5pPr marL="1828729" indent="0">
              <a:buNone/>
              <a:defRPr sz="1600" b="1"/>
            </a:lvl5pPr>
            <a:lvl6pPr marL="2285911" indent="0">
              <a:buNone/>
              <a:defRPr sz="1600" b="1"/>
            </a:lvl6pPr>
            <a:lvl7pPr marL="2743093" indent="0">
              <a:buNone/>
              <a:defRPr sz="1600" b="1"/>
            </a:lvl7pPr>
            <a:lvl8pPr marL="3200274" indent="0">
              <a:buNone/>
              <a:defRPr sz="1600" b="1"/>
            </a:lvl8pPr>
            <a:lvl9pPr marL="365745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440" y="12179301"/>
            <a:ext cx="19400837" cy="22126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F14B3A7-1A9A-44BA-A406-B1CC5A26D8C5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4110132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302815-CE40-4890-8EB3-CE85CE6B3953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541157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2D0F042-F45F-46E7-A1B7-140EBB655D4A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70720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3926" y="1528763"/>
            <a:ext cx="14439900" cy="650716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875" y="1528763"/>
            <a:ext cx="24536400" cy="327771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3926" y="8035925"/>
            <a:ext cx="14439900" cy="26269950"/>
          </a:xfr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6" indent="0">
              <a:buNone/>
              <a:defRPr sz="900"/>
            </a:lvl4pPr>
            <a:lvl5pPr marL="1828729" indent="0">
              <a:buNone/>
              <a:defRPr sz="900"/>
            </a:lvl5pPr>
            <a:lvl6pPr marL="2285911" indent="0">
              <a:buNone/>
              <a:defRPr sz="900"/>
            </a:lvl6pPr>
            <a:lvl7pPr marL="2743093" indent="0">
              <a:buNone/>
              <a:defRPr sz="900"/>
            </a:lvl7pPr>
            <a:lvl8pPr marL="3200274" indent="0">
              <a:buNone/>
              <a:defRPr sz="900"/>
            </a:lvl8pPr>
            <a:lvl9pPr marL="365745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8E82F3A-8351-431D-9242-9F0E82CFB953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896956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665" y="26882726"/>
            <a:ext cx="26335037" cy="31750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665" y="3432175"/>
            <a:ext cx="26335037" cy="23042563"/>
          </a:xfrm>
        </p:spPr>
        <p:txBody>
          <a:bodyPr/>
          <a:lstStyle>
            <a:lvl1pPr marL="0" indent="0">
              <a:buNone/>
              <a:defRPr sz="3200"/>
            </a:lvl1pPr>
            <a:lvl2pPr marL="457182" indent="0">
              <a:buNone/>
              <a:defRPr sz="2800"/>
            </a:lvl2pPr>
            <a:lvl3pPr marL="914364" indent="0">
              <a:buNone/>
              <a:defRPr sz="2400"/>
            </a:lvl3pPr>
            <a:lvl4pPr marL="1371546" indent="0">
              <a:buNone/>
              <a:defRPr sz="2000"/>
            </a:lvl4pPr>
            <a:lvl5pPr marL="1828729" indent="0">
              <a:buNone/>
              <a:defRPr sz="2000"/>
            </a:lvl5pPr>
            <a:lvl6pPr marL="2285911" indent="0">
              <a:buNone/>
              <a:defRPr sz="2000"/>
            </a:lvl6pPr>
            <a:lvl7pPr marL="2743093" indent="0">
              <a:buNone/>
              <a:defRPr sz="2000"/>
            </a:lvl7pPr>
            <a:lvl8pPr marL="3200274" indent="0">
              <a:buNone/>
              <a:defRPr sz="2000"/>
            </a:lvl8pPr>
            <a:lvl9pPr marL="365745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665" y="30057726"/>
            <a:ext cx="26335037" cy="4506913"/>
          </a:xfrm>
        </p:spPr>
        <p:txBody>
          <a:bodyPr/>
          <a:lstStyle>
            <a:lvl1pPr marL="0" indent="0">
              <a:buNone/>
              <a:defRPr sz="1400"/>
            </a:lvl1pPr>
            <a:lvl2pPr marL="457182" indent="0">
              <a:buNone/>
              <a:defRPr sz="1200"/>
            </a:lvl2pPr>
            <a:lvl3pPr marL="914364" indent="0">
              <a:buNone/>
              <a:defRPr sz="1000"/>
            </a:lvl3pPr>
            <a:lvl4pPr marL="1371546" indent="0">
              <a:buNone/>
              <a:defRPr sz="900"/>
            </a:lvl4pPr>
            <a:lvl5pPr marL="1828729" indent="0">
              <a:buNone/>
              <a:defRPr sz="900"/>
            </a:lvl5pPr>
            <a:lvl6pPr marL="2285911" indent="0">
              <a:buNone/>
              <a:defRPr sz="900"/>
            </a:lvl6pPr>
            <a:lvl7pPr marL="2743093" indent="0">
              <a:buNone/>
              <a:defRPr sz="900"/>
            </a:lvl7pPr>
            <a:lvl8pPr marL="3200274" indent="0">
              <a:buNone/>
              <a:defRPr sz="900"/>
            </a:lvl8pPr>
            <a:lvl9pPr marL="365745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775446-910A-418A-ADD3-DC75A86C4D66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  <p:extLst>
      <p:ext uri="{BB962C8B-B14F-4D97-AF65-F5344CB8AC3E}">
        <p14:creationId xmlns:p14="http://schemas.microsoft.com/office/powerpoint/2010/main" val="37415175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292476" y="3414714"/>
            <a:ext cx="37306250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79217" tIns="189609" rIns="379217" bIns="18960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92476" y="11093450"/>
            <a:ext cx="37306250" cy="2304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79217" tIns="189609" rIns="379217" bIns="18960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t-BR"/>
              <a:t>Click to edit Master text styles</a:t>
            </a:r>
          </a:p>
          <a:p>
            <a:pPr lvl="1"/>
            <a:r>
              <a:rPr lang="en-US" altLang="pt-BR"/>
              <a:t>Second level</a:t>
            </a:r>
          </a:p>
          <a:p>
            <a:pPr lvl="2"/>
            <a:r>
              <a:rPr lang="en-US" altLang="pt-BR"/>
              <a:t>Third level</a:t>
            </a:r>
          </a:p>
          <a:p>
            <a:pPr lvl="3"/>
            <a:r>
              <a:rPr lang="en-US" altLang="pt-BR"/>
              <a:t>Fourth level</a:t>
            </a:r>
          </a:p>
          <a:p>
            <a:pPr lvl="4"/>
            <a:r>
              <a:rPr lang="en-US" altLang="pt-BR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292475" y="34990089"/>
            <a:ext cx="9144000" cy="256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79217" tIns="189609" rIns="379217" bIns="189609" numCol="1" anchor="t" anchorCtr="0" compatLnSpc="1">
            <a:prstTxWarp prst="textNoShape">
              <a:avLst/>
            </a:prstTxWarp>
          </a:bodyPr>
          <a:lstStyle>
            <a:lvl1pPr>
              <a:defRPr sz="5799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4995525" y="34990089"/>
            <a:ext cx="13900150" cy="256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79217" tIns="189609" rIns="379217" bIns="189609" numCol="1" anchor="t" anchorCtr="0" compatLnSpc="1">
            <a:prstTxWarp prst="textNoShape">
              <a:avLst/>
            </a:prstTxWarp>
          </a:bodyPr>
          <a:lstStyle>
            <a:lvl1pPr algn="ctr">
              <a:defRPr sz="5799"/>
            </a:lvl1pPr>
          </a:lstStyle>
          <a:p>
            <a:pPr>
              <a:defRPr/>
            </a:pPr>
            <a:endParaRPr lang="pt-BR" altLang="pt-BR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1454725" y="34990089"/>
            <a:ext cx="9144000" cy="2562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79217" tIns="189609" rIns="379217" bIns="189609" numCol="1" anchor="t" anchorCtr="0" compatLnSpc="1">
            <a:prstTxWarp prst="textNoShape">
              <a:avLst/>
            </a:prstTxWarp>
          </a:bodyPr>
          <a:lstStyle>
            <a:lvl1pPr algn="r">
              <a:defRPr sz="5799"/>
            </a:lvl1pPr>
          </a:lstStyle>
          <a:p>
            <a:pPr>
              <a:defRPr/>
            </a:pPr>
            <a:fld id="{D3A239CB-70DD-4B71-84DA-49C7F41197DF}" type="slidenum">
              <a:rPr lang="en-US" altLang="pt-BR"/>
              <a:pPr>
                <a:defRPr/>
              </a:pPr>
              <a:t>‹Nº›</a:t>
            </a:fld>
            <a:endParaRPr lang="en-US" alt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792389" rtl="0" eaLnBrk="0" fontAlgn="base" hangingPunct="0">
        <a:spcBef>
          <a:spcPct val="0"/>
        </a:spcBef>
        <a:spcAft>
          <a:spcPct val="0"/>
        </a:spcAft>
        <a:defRPr sz="18299">
          <a:solidFill>
            <a:schemeClr val="tx2"/>
          </a:solidFill>
          <a:latin typeface="+mj-lt"/>
          <a:ea typeface="ＭＳ Ｐゴシック" panose="020B0600070205080204" pitchFamily="34" charset="-128"/>
          <a:cs typeface="+mj-cs"/>
        </a:defRPr>
      </a:lvl1pPr>
      <a:lvl2pPr algn="ctr" defTabSz="3792389" rtl="0" eaLnBrk="0" fontAlgn="base" hangingPunct="0">
        <a:spcBef>
          <a:spcPct val="0"/>
        </a:spcBef>
        <a:spcAft>
          <a:spcPct val="0"/>
        </a:spcAft>
        <a:defRPr sz="18299">
          <a:solidFill>
            <a:schemeClr val="tx2"/>
          </a:solidFill>
          <a:latin typeface="Times" charset="0"/>
          <a:ea typeface="ＭＳ Ｐゴシック" panose="020B0600070205080204" pitchFamily="34" charset="-128"/>
        </a:defRPr>
      </a:lvl2pPr>
      <a:lvl3pPr algn="ctr" defTabSz="3792389" rtl="0" eaLnBrk="0" fontAlgn="base" hangingPunct="0">
        <a:spcBef>
          <a:spcPct val="0"/>
        </a:spcBef>
        <a:spcAft>
          <a:spcPct val="0"/>
        </a:spcAft>
        <a:defRPr sz="18299">
          <a:solidFill>
            <a:schemeClr val="tx2"/>
          </a:solidFill>
          <a:latin typeface="Times" charset="0"/>
          <a:ea typeface="ＭＳ Ｐゴシック" panose="020B0600070205080204" pitchFamily="34" charset="-128"/>
        </a:defRPr>
      </a:lvl3pPr>
      <a:lvl4pPr algn="ctr" defTabSz="3792389" rtl="0" eaLnBrk="0" fontAlgn="base" hangingPunct="0">
        <a:spcBef>
          <a:spcPct val="0"/>
        </a:spcBef>
        <a:spcAft>
          <a:spcPct val="0"/>
        </a:spcAft>
        <a:defRPr sz="18299">
          <a:solidFill>
            <a:schemeClr val="tx2"/>
          </a:solidFill>
          <a:latin typeface="Times" charset="0"/>
          <a:ea typeface="ＭＳ Ｐゴシック" panose="020B0600070205080204" pitchFamily="34" charset="-128"/>
        </a:defRPr>
      </a:lvl4pPr>
      <a:lvl5pPr algn="ctr" defTabSz="3792389" rtl="0" eaLnBrk="0" fontAlgn="base" hangingPunct="0">
        <a:spcBef>
          <a:spcPct val="0"/>
        </a:spcBef>
        <a:spcAft>
          <a:spcPct val="0"/>
        </a:spcAft>
        <a:defRPr sz="18299">
          <a:solidFill>
            <a:schemeClr val="tx2"/>
          </a:solidFill>
          <a:latin typeface="Times" charset="0"/>
          <a:ea typeface="ＭＳ Ｐゴシック" panose="020B0600070205080204" pitchFamily="34" charset="-128"/>
        </a:defRPr>
      </a:lvl5pPr>
      <a:lvl6pPr marL="457182" algn="ctr" defTabSz="3792389" rtl="0" fontAlgn="base">
        <a:spcBef>
          <a:spcPct val="0"/>
        </a:spcBef>
        <a:spcAft>
          <a:spcPct val="0"/>
        </a:spcAft>
        <a:defRPr sz="18299">
          <a:solidFill>
            <a:schemeClr val="tx2"/>
          </a:solidFill>
          <a:latin typeface="Times" charset="0"/>
        </a:defRPr>
      </a:lvl6pPr>
      <a:lvl7pPr marL="914364" algn="ctr" defTabSz="3792389" rtl="0" fontAlgn="base">
        <a:spcBef>
          <a:spcPct val="0"/>
        </a:spcBef>
        <a:spcAft>
          <a:spcPct val="0"/>
        </a:spcAft>
        <a:defRPr sz="18299">
          <a:solidFill>
            <a:schemeClr val="tx2"/>
          </a:solidFill>
          <a:latin typeface="Times" charset="0"/>
        </a:defRPr>
      </a:lvl7pPr>
      <a:lvl8pPr marL="1371546" algn="ctr" defTabSz="3792389" rtl="0" fontAlgn="base">
        <a:spcBef>
          <a:spcPct val="0"/>
        </a:spcBef>
        <a:spcAft>
          <a:spcPct val="0"/>
        </a:spcAft>
        <a:defRPr sz="18299">
          <a:solidFill>
            <a:schemeClr val="tx2"/>
          </a:solidFill>
          <a:latin typeface="Times" charset="0"/>
        </a:defRPr>
      </a:lvl8pPr>
      <a:lvl9pPr marL="1828729" algn="ctr" defTabSz="3792389" rtl="0" fontAlgn="base">
        <a:spcBef>
          <a:spcPct val="0"/>
        </a:spcBef>
        <a:spcAft>
          <a:spcPct val="0"/>
        </a:spcAft>
        <a:defRPr sz="18299">
          <a:solidFill>
            <a:schemeClr val="tx2"/>
          </a:solidFill>
          <a:latin typeface="Times" charset="0"/>
        </a:defRPr>
      </a:lvl9pPr>
    </p:titleStyle>
    <p:bodyStyle>
      <a:lvl1pPr marL="1420757" indent="-1420757" algn="l" defTabSz="3792389" rtl="0" eaLnBrk="0" fontAlgn="base" hangingPunct="0">
        <a:spcBef>
          <a:spcPct val="20000"/>
        </a:spcBef>
        <a:spcAft>
          <a:spcPct val="0"/>
        </a:spcAft>
        <a:buChar char="•"/>
        <a:defRPr sz="13300">
          <a:solidFill>
            <a:schemeClr val="tx1"/>
          </a:solidFill>
          <a:latin typeface="+mn-lt"/>
          <a:ea typeface="ＭＳ Ｐゴシック" panose="020B0600070205080204" pitchFamily="34" charset="-128"/>
          <a:cs typeface="+mn-cs"/>
        </a:defRPr>
      </a:lvl1pPr>
      <a:lvl2pPr marL="3081218" indent="-1185816" algn="l" defTabSz="3792389" rtl="0" eaLnBrk="0" fontAlgn="base" hangingPunct="0">
        <a:spcBef>
          <a:spcPct val="20000"/>
        </a:spcBef>
        <a:spcAft>
          <a:spcPct val="0"/>
        </a:spcAft>
        <a:buChar char="–"/>
        <a:defRPr sz="11700">
          <a:solidFill>
            <a:schemeClr val="tx1"/>
          </a:solidFill>
          <a:latin typeface="+mn-lt"/>
          <a:ea typeface="ＭＳ Ｐゴシック" charset="-128"/>
        </a:defRPr>
      </a:lvl2pPr>
      <a:lvl3pPr marL="4740090" indent="-947701" algn="l" defTabSz="3792389" rtl="0" eaLnBrk="0" fontAlgn="base" hangingPunct="0">
        <a:spcBef>
          <a:spcPct val="20000"/>
        </a:spcBef>
        <a:spcAft>
          <a:spcPct val="0"/>
        </a:spcAft>
        <a:buChar char="•"/>
        <a:defRPr sz="9900">
          <a:solidFill>
            <a:schemeClr val="tx1"/>
          </a:solidFill>
          <a:latin typeface="+mn-lt"/>
          <a:ea typeface="ＭＳ Ｐゴシック" charset="-128"/>
        </a:defRPr>
      </a:lvl3pPr>
      <a:lvl4pPr marL="6637077" indent="-949288" algn="l" defTabSz="3792389" rtl="0" eaLnBrk="0" fontAlgn="base" hangingPunct="0">
        <a:spcBef>
          <a:spcPct val="20000"/>
        </a:spcBef>
        <a:spcAft>
          <a:spcPct val="0"/>
        </a:spcAft>
        <a:buChar char="–"/>
        <a:defRPr sz="8300">
          <a:solidFill>
            <a:schemeClr val="tx1"/>
          </a:solidFill>
          <a:latin typeface="+mn-lt"/>
          <a:ea typeface="ＭＳ Ｐゴシック" charset="-128"/>
        </a:defRPr>
      </a:lvl4pPr>
      <a:lvl5pPr marL="8532478" indent="-947701" algn="l" defTabSz="3792389" rtl="0" eaLnBrk="0" fontAlgn="base" hangingPunct="0">
        <a:spcBef>
          <a:spcPct val="20000"/>
        </a:spcBef>
        <a:spcAft>
          <a:spcPct val="0"/>
        </a:spcAft>
        <a:buChar char="»"/>
        <a:defRPr sz="8300">
          <a:solidFill>
            <a:schemeClr val="tx1"/>
          </a:solidFill>
          <a:latin typeface="+mn-lt"/>
          <a:ea typeface="ＭＳ Ｐゴシック" charset="-128"/>
        </a:defRPr>
      </a:lvl5pPr>
      <a:lvl6pPr marL="8989660" indent="-947701" algn="l" defTabSz="3792389" rtl="0" fontAlgn="base">
        <a:spcBef>
          <a:spcPct val="20000"/>
        </a:spcBef>
        <a:spcAft>
          <a:spcPct val="0"/>
        </a:spcAft>
        <a:buChar char="»"/>
        <a:defRPr sz="8300">
          <a:solidFill>
            <a:schemeClr val="tx1"/>
          </a:solidFill>
          <a:latin typeface="+mn-lt"/>
          <a:ea typeface="ＭＳ Ｐゴシック" charset="-128"/>
        </a:defRPr>
      </a:lvl6pPr>
      <a:lvl7pPr marL="9446842" indent="-947701" algn="l" defTabSz="3792389" rtl="0" fontAlgn="base">
        <a:spcBef>
          <a:spcPct val="20000"/>
        </a:spcBef>
        <a:spcAft>
          <a:spcPct val="0"/>
        </a:spcAft>
        <a:buChar char="»"/>
        <a:defRPr sz="8300">
          <a:solidFill>
            <a:schemeClr val="tx1"/>
          </a:solidFill>
          <a:latin typeface="+mn-lt"/>
          <a:ea typeface="ＭＳ Ｐゴシック" charset="-128"/>
        </a:defRPr>
      </a:lvl7pPr>
      <a:lvl8pPr marL="9904024" indent="-947701" algn="l" defTabSz="3792389" rtl="0" fontAlgn="base">
        <a:spcBef>
          <a:spcPct val="20000"/>
        </a:spcBef>
        <a:spcAft>
          <a:spcPct val="0"/>
        </a:spcAft>
        <a:buChar char="»"/>
        <a:defRPr sz="8300">
          <a:solidFill>
            <a:schemeClr val="tx1"/>
          </a:solidFill>
          <a:latin typeface="+mn-lt"/>
          <a:ea typeface="ＭＳ Ｐゴシック" charset="-128"/>
        </a:defRPr>
      </a:lvl8pPr>
      <a:lvl9pPr marL="10361206" indent="-947701" algn="l" defTabSz="3792389" rtl="0" fontAlgn="base">
        <a:spcBef>
          <a:spcPct val="20000"/>
        </a:spcBef>
        <a:spcAft>
          <a:spcPct val="0"/>
        </a:spcAft>
        <a:buChar char="»"/>
        <a:defRPr sz="83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6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9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1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3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4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6" algn="l" defTabSz="45718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gif"/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2" Type="http://schemas.openxmlformats.org/officeDocument/2006/relationships/hyperlink" Target="https://lamortalidad.org/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18"/>
          <p:cNvSpPr txBox="1">
            <a:spLocks noChangeArrowheads="1"/>
          </p:cNvSpPr>
          <p:nvPr/>
        </p:nvSpPr>
        <p:spPr bwMode="auto">
          <a:xfrm>
            <a:off x="693738" y="30292493"/>
            <a:ext cx="9982200" cy="420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470" tIns="46735" rIns="93470" bIns="46735">
            <a:spAutoFit/>
          </a:bodyPr>
          <a:lstStyle>
            <a:lvl1pPr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just">
              <a:spcBef>
                <a:spcPts val="1200"/>
              </a:spcBef>
              <a:spcAft>
                <a:spcPts val="600"/>
              </a:spcAft>
            </a:pPr>
            <a:r>
              <a:rPr lang="es-ES_tradnl" altLang="pt-BR" sz="5400" b="1" dirty="0" err="1">
                <a:solidFill>
                  <a:srgbClr val="000042"/>
                </a:solidFill>
                <a:latin typeface="Arial" panose="020B0604020202020204" pitchFamily="34" charset="0"/>
              </a:rPr>
              <a:t>Methods</a:t>
            </a:r>
            <a:endParaRPr lang="es-ES_tradnl" altLang="pt-BR" sz="5400" b="1" dirty="0">
              <a:solidFill>
                <a:srgbClr val="000042"/>
              </a:solidFill>
              <a:latin typeface="Arial" panose="020B0604020202020204" pitchFamily="34" charset="0"/>
            </a:endParaRP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Application of methods of distribution of deaths (DDM) at the provincial level to evaluate the quality of the data.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TOPALS to smooth mortality curves and obtain the mortality function.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Empirical </a:t>
            </a:r>
            <a:r>
              <a:rPr lang="en" altLang="pt-BR" sz="2800" dirty="0" err="1">
                <a:latin typeface="Arial" panose="020B0604020202020204" pitchFamily="34" charset="0"/>
              </a:rPr>
              <a:t>bayesian</a:t>
            </a:r>
            <a:r>
              <a:rPr lang="en" altLang="pt-BR" sz="2800" dirty="0">
                <a:latin typeface="Arial" panose="020B0604020202020204" pitchFamily="34" charset="0"/>
              </a:rPr>
              <a:t> model for adjusting curves of smaller areas. Major areas selected: provinces.</a:t>
            </a:r>
            <a:endParaRPr lang="en-US" altLang="pt-BR" sz="2800" dirty="0">
              <a:latin typeface="Arial" panose="020B0604020202020204" pitchFamily="34" charset="0"/>
            </a:endParaRP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0260" y="2385676"/>
            <a:ext cx="22816612" cy="5105400"/>
          </a:xfrm>
        </p:spPr>
        <p:txBody>
          <a:bodyPr/>
          <a:lstStyle/>
          <a:p>
            <a:pPr eaLnBrk="1" hangingPunct="1"/>
            <a:r>
              <a:rPr lang="en" altLang="pt-BR" sz="7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Mortality Estimates for Small Areas in Argentina </a:t>
            </a:r>
            <a:br>
              <a:rPr lang="en" altLang="pt-BR" sz="7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" altLang="pt-BR" sz="72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(2009-2011) </a:t>
            </a:r>
            <a:endParaRPr lang="es-ES_tradnl" altLang="pt-BR" sz="72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5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721756" y="4724400"/>
            <a:ext cx="6248400" cy="2063750"/>
          </a:xfrm>
        </p:spPr>
        <p:txBody>
          <a:bodyPr anchor="ctr"/>
          <a:lstStyle/>
          <a:p>
            <a:pPr eaLnBrk="1" hangingPunct="1">
              <a:spcBef>
                <a:spcPct val="0"/>
              </a:spcBef>
            </a:pPr>
            <a:r>
              <a:rPr lang="en-US" altLang="pt-BR" sz="3000" b="1" dirty="0">
                <a:latin typeface="Arial" panose="020B0604020202020204" pitchFamily="34" charset="0"/>
              </a:rPr>
              <a:t>Nicolás Sacco</a:t>
            </a:r>
          </a:p>
          <a:p>
            <a:pPr eaLnBrk="1" hangingPunct="1">
              <a:spcBef>
                <a:spcPct val="0"/>
              </a:spcBef>
            </a:pPr>
            <a:r>
              <a:rPr lang="en-US" altLang="pt-BR" sz="3000" b="1" dirty="0">
                <a:latin typeface="Arial" panose="020B0604020202020204" pitchFamily="34" charset="0"/>
              </a:rPr>
              <a:t>Population Research Institute</a:t>
            </a:r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0" y="1"/>
            <a:ext cx="43891200" cy="7207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>
              <a:latin typeface="Arial" panose="020B0604020202020204" pitchFamily="34" charset="0"/>
            </a:endParaRPr>
          </a:p>
        </p:txBody>
      </p:sp>
      <p:sp>
        <p:nvSpPr>
          <p:cNvPr id="2059" name="Text Box 16"/>
          <p:cNvSpPr txBox="1">
            <a:spLocks noChangeArrowheads="1"/>
          </p:cNvSpPr>
          <p:nvPr/>
        </p:nvSpPr>
        <p:spPr bwMode="auto">
          <a:xfrm>
            <a:off x="879475" y="7908925"/>
            <a:ext cx="9796463" cy="3541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s-ES_tradnl" altLang="pt-BR" sz="5400" b="1" dirty="0" err="1">
                <a:solidFill>
                  <a:srgbClr val="000042"/>
                </a:solidFill>
                <a:latin typeface="Arial" panose="020B0604020202020204" pitchFamily="34" charset="0"/>
              </a:rPr>
              <a:t>Goals</a:t>
            </a:r>
            <a:endParaRPr lang="es-ES_tradnl" altLang="pt-BR" sz="5400" b="1" dirty="0">
              <a:solidFill>
                <a:srgbClr val="000042"/>
              </a:solidFill>
              <a:latin typeface="Arial" panose="020B0604020202020204" pitchFamily="34" charset="0"/>
            </a:endParaRP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To estimate mortality by age and sex for small areas (departments) in Argentina. Period 2009-2011.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First analysis in the provinces of Catamarca, Neuquén, Córdoba, Salta, Interior Buenos Aires and the 24 areas of Greater Buenos Aires.</a:t>
            </a:r>
            <a:endParaRPr lang="es-ES_tradnl" altLang="pt-BR" sz="2800" dirty="0">
              <a:latin typeface="Arial" panose="020B0604020202020204" pitchFamily="34" charset="0"/>
            </a:endParaRPr>
          </a:p>
        </p:txBody>
      </p:sp>
      <p:sp>
        <p:nvSpPr>
          <p:cNvPr id="2060" name="Text Box 17"/>
          <p:cNvSpPr txBox="1">
            <a:spLocks noChangeArrowheads="1"/>
          </p:cNvSpPr>
          <p:nvPr/>
        </p:nvSpPr>
        <p:spPr bwMode="auto">
          <a:xfrm>
            <a:off x="778668" y="12981788"/>
            <a:ext cx="9796463" cy="4557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s-ES_tradnl" altLang="pt-BR" sz="5400" b="1" dirty="0" err="1">
                <a:solidFill>
                  <a:srgbClr val="000042"/>
                </a:solidFill>
                <a:latin typeface="Arial" panose="020B0604020202020204" pitchFamily="34" charset="0"/>
              </a:rPr>
              <a:t>Relevance</a:t>
            </a:r>
            <a:endParaRPr lang="es-ES_tradnl" altLang="pt-BR" sz="2500" b="1" dirty="0">
              <a:solidFill>
                <a:srgbClr val="000042"/>
              </a:solidFill>
              <a:latin typeface="Arial" panose="020B0604020202020204" pitchFamily="34" charset="0"/>
            </a:endParaRP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Argentina is one of the countries with the </a:t>
            </a:r>
            <a:r>
              <a:rPr lang="es-AR" altLang="pt-BR" sz="2800" dirty="0">
                <a:latin typeface="Arial" panose="020B0604020202020204" pitchFamily="34" charset="0"/>
              </a:rPr>
              <a:t>highest</a:t>
            </a:r>
            <a:r>
              <a:rPr lang="en" altLang="pt-BR" sz="2800" dirty="0">
                <a:latin typeface="Arial" panose="020B0604020202020204" pitchFamily="34" charset="0"/>
              </a:rPr>
              <a:t> life expectancy in the region</a:t>
            </a:r>
            <a:r>
              <a:rPr lang="es-ES_tradnl" altLang="pt-BR" sz="2800" dirty="0">
                <a:latin typeface="Arial" panose="020B0604020202020204" pitchFamily="34" charset="0"/>
              </a:rPr>
              <a:t>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Accelerated process of transition of causes of death.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There are few mortality studies in small areas (departments and localities), despite being one of the countries with the largest infrastructure of vital statistics in the region.</a:t>
            </a:r>
            <a:endParaRPr lang="es-ES_tradnl" altLang="pt-BR" sz="2800" dirty="0">
              <a:latin typeface="Arial" panose="020B0604020202020204" pitchFamily="34" charset="0"/>
            </a:endParaRPr>
          </a:p>
        </p:txBody>
      </p:sp>
      <p:sp>
        <p:nvSpPr>
          <p:cNvPr id="2061" name="Text Box 21"/>
          <p:cNvSpPr txBox="1">
            <a:spLocks noChangeArrowheads="1"/>
          </p:cNvSpPr>
          <p:nvPr/>
        </p:nvSpPr>
        <p:spPr bwMode="auto">
          <a:xfrm>
            <a:off x="32847414" y="17136932"/>
            <a:ext cx="9934575" cy="9143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just">
              <a:spcBef>
                <a:spcPts val="1200"/>
              </a:spcBef>
              <a:spcAft>
                <a:spcPts val="600"/>
              </a:spcAft>
            </a:pPr>
            <a:r>
              <a:rPr lang="es-ES_tradnl" altLang="pt-BR" sz="4800" b="1" dirty="0" err="1">
                <a:solidFill>
                  <a:srgbClr val="000042"/>
                </a:solidFill>
                <a:latin typeface="Arial" panose="020B0604020202020204" pitchFamily="34" charset="0"/>
              </a:rPr>
              <a:t>Conclusions</a:t>
            </a:r>
            <a:r>
              <a:rPr lang="es-ES_tradnl" altLang="pt-BR" sz="4800" b="1" dirty="0">
                <a:solidFill>
                  <a:srgbClr val="000042"/>
                </a:solidFill>
                <a:latin typeface="Arial" panose="020B0604020202020204" pitchFamily="34" charset="0"/>
              </a:rPr>
              <a:t>, </a:t>
            </a:r>
            <a:r>
              <a:rPr lang="es-ES_tradnl" altLang="pt-BR" sz="4800" b="1" dirty="0" err="1">
                <a:solidFill>
                  <a:srgbClr val="000042"/>
                </a:solidFill>
                <a:latin typeface="Arial" panose="020B0604020202020204" pitchFamily="34" charset="0"/>
              </a:rPr>
              <a:t>Future</a:t>
            </a:r>
            <a:r>
              <a:rPr lang="es-ES_tradnl" altLang="pt-BR" sz="4800" b="1" dirty="0">
                <a:solidFill>
                  <a:srgbClr val="000042"/>
                </a:solidFill>
                <a:latin typeface="Arial" panose="020B0604020202020204" pitchFamily="34" charset="0"/>
              </a:rPr>
              <a:t> </a:t>
            </a:r>
            <a:r>
              <a:rPr lang="es-ES_tradnl" altLang="pt-BR" sz="4800" b="1" dirty="0" err="1">
                <a:solidFill>
                  <a:srgbClr val="000042"/>
                </a:solidFill>
                <a:latin typeface="Arial" panose="020B0604020202020204" pitchFamily="34" charset="0"/>
              </a:rPr>
              <a:t>Work</a:t>
            </a:r>
            <a:endParaRPr lang="es-ES_tradnl" altLang="pt-BR" sz="4800" b="1" dirty="0">
              <a:solidFill>
                <a:srgbClr val="000042"/>
              </a:solidFill>
              <a:latin typeface="Arial" panose="020B0604020202020204" pitchFamily="34" charset="0"/>
            </a:endParaRP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Results show important differences within the selected provinces</a:t>
            </a:r>
            <a:r>
              <a:rPr lang="es-ES_tradnl" altLang="pt-BR" sz="2800" dirty="0">
                <a:latin typeface="Arial" panose="020B0604020202020204" pitchFamily="34" charset="0"/>
              </a:rPr>
              <a:t>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Simple method and simple data open a range of analysis and questions.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Analyze links between social and economic factors.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sz="2800" dirty="0">
                <a:latin typeface="Arial" panose="020B0604020202020204" pitchFamily="34" charset="0"/>
              </a:rPr>
              <a:t>Need to expand the data series and test new methods.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In the future, it is proposed to use the information constructed as an input for the Latin American Human Mortality Database (</a:t>
            </a:r>
            <a:r>
              <a:rPr lang="en" altLang="pt-BR" sz="2800" dirty="0">
                <a:latin typeface="Arial" panose="020B0604020202020204" pitchFamily="34" charset="0"/>
                <a:hlinkClick r:id="rId2"/>
              </a:rPr>
              <a:t>https://lamortalidad.org</a:t>
            </a:r>
            <a:r>
              <a:rPr lang="en" altLang="pt-BR" sz="2800" dirty="0">
                <a:latin typeface="Arial" panose="020B0604020202020204" pitchFamily="34" charset="0"/>
              </a:rPr>
              <a:t>).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To deepen the study of the effects age-period-cohort of the mortality in Argentina, partially studied at the level of the total of the country.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Need to adjust mortality curves using different demographic and statistical methods.</a:t>
            </a:r>
            <a:r>
              <a:rPr lang="es-AR" altLang="pt-BR" sz="2800" dirty="0">
                <a:latin typeface="Arial" panose="020B0604020202020204" pitchFamily="34" charset="0"/>
              </a:rPr>
              <a:t> 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altLang="pt-BR" sz="2800" dirty="0">
                <a:latin typeface="Arial" panose="020B0604020202020204" pitchFamily="34" charset="0"/>
              </a:rPr>
              <a:t>Review closed population assumptions.</a:t>
            </a:r>
            <a:endParaRPr lang="es-ES_tradnl" altLang="pt-BR" sz="2800" dirty="0">
              <a:latin typeface="Arial" panose="020B0604020202020204" pitchFamily="34" charset="0"/>
            </a:endParaRPr>
          </a:p>
        </p:txBody>
      </p:sp>
      <p:sp>
        <p:nvSpPr>
          <p:cNvPr id="44" name="Rectangle 5">
            <a:extLst>
              <a:ext uri="{FF2B5EF4-FFF2-40B4-BE49-F238E27FC236}">
                <a16:creationId xmlns:a16="http://schemas.microsoft.com/office/drawing/2014/main" id="{033B5DB9-3CD8-7646-9CFE-24F33440BB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"/>
            <a:ext cx="43891200" cy="720725"/>
          </a:xfrm>
          <a:prstGeom prst="rect">
            <a:avLst/>
          </a:prstGeom>
          <a:solidFill>
            <a:schemeClr val="accent5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 dirty="0">
              <a:ln>
                <a:solidFill>
                  <a:srgbClr val="FFFF00"/>
                </a:solidFill>
              </a:ln>
              <a:solidFill>
                <a:srgbClr val="FFFF00"/>
              </a:solidFill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45" name="Rectangle 5">
            <a:extLst>
              <a:ext uri="{FF2B5EF4-FFF2-40B4-BE49-F238E27FC236}">
                <a16:creationId xmlns:a16="http://schemas.microsoft.com/office/drawing/2014/main" id="{7E03AF90-DAFE-B848-8F0E-225E68DC4E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71600"/>
            <a:ext cx="43891200" cy="720725"/>
          </a:xfrm>
          <a:prstGeom prst="rect">
            <a:avLst/>
          </a:prstGeom>
          <a:solidFill>
            <a:schemeClr val="accent5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 dirty="0">
              <a:latin typeface="Arial" panose="020B0604020202020204" pitchFamily="34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E4ADF8F-7D31-1549-A7EA-13CD447F82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35776" y="3388757"/>
            <a:ext cx="4924816" cy="1549619"/>
          </a:xfrm>
          <a:prstGeom prst="rect">
            <a:avLst/>
          </a:prstGeom>
        </p:spPr>
      </p:pic>
      <p:sp>
        <p:nvSpPr>
          <p:cNvPr id="51" name="Rectangle 5">
            <a:extLst>
              <a:ext uri="{FF2B5EF4-FFF2-40B4-BE49-F238E27FC236}">
                <a16:creationId xmlns:a16="http://schemas.microsoft.com/office/drawing/2014/main" id="{676F99E9-5547-BA4B-BEFB-B4C50976B4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85800"/>
            <a:ext cx="43891200" cy="720725"/>
          </a:xfrm>
          <a:prstGeom prst="rect">
            <a:avLst/>
          </a:prstGeom>
          <a:solidFill>
            <a:schemeClr val="accent5">
              <a:lumMod val="2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 dirty="0">
              <a:ln>
                <a:solidFill>
                  <a:srgbClr val="FFFF00"/>
                </a:solidFill>
              </a:ln>
              <a:solidFill>
                <a:srgbClr val="FFFF00"/>
              </a:solidFill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52" name="Rectangle 3">
            <a:extLst>
              <a:ext uri="{FF2B5EF4-FFF2-40B4-BE49-F238E27FC236}">
                <a16:creationId xmlns:a16="http://schemas.microsoft.com/office/drawing/2014/main" id="{B208451B-2E4B-D84B-B729-A7101BE31B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512988" y="4724400"/>
            <a:ext cx="6858000" cy="206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79217" tIns="189609" rIns="379217" bIns="189609" numCol="1" anchor="ctr" anchorCtr="0" compatLnSpc="1">
            <a:prstTxWarp prst="textNoShape">
              <a:avLst/>
            </a:prstTxWarp>
          </a:bodyPr>
          <a:lstStyle>
            <a:lvl1pPr marL="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33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17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9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7432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2004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6576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pt-BR" sz="3000" b="1" kern="0" dirty="0">
                <a:latin typeface="Arial" panose="020B0604020202020204" pitchFamily="34" charset="0"/>
              </a:rPr>
              <a:t>Iván Williams</a:t>
            </a:r>
          </a:p>
          <a:p>
            <a:pPr eaLnBrk="1" hangingPunct="1">
              <a:spcBef>
                <a:spcPct val="0"/>
              </a:spcBef>
            </a:pPr>
            <a:r>
              <a:rPr lang="en" altLang="pt-BR" sz="3000" b="1" kern="0" dirty="0">
                <a:latin typeface="Arial" panose="020B0604020202020204" pitchFamily="34" charset="0"/>
              </a:rPr>
              <a:t>Max Planck Institute for Demographic Research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A6501FDE-648D-F04B-AC8C-90DE7C43DB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75553" y="3648539"/>
            <a:ext cx="4831080" cy="1192860"/>
          </a:xfrm>
          <a:prstGeom prst="rect">
            <a:avLst/>
          </a:prstGeom>
        </p:spPr>
      </p:pic>
      <p:sp>
        <p:nvSpPr>
          <p:cNvPr id="57" name="Rectangle 3">
            <a:extLst>
              <a:ext uri="{FF2B5EF4-FFF2-40B4-BE49-F238E27FC236}">
                <a16:creationId xmlns:a16="http://schemas.microsoft.com/office/drawing/2014/main" id="{AEF3A99C-F39B-8341-9EC9-71C7169593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304687" y="4752968"/>
            <a:ext cx="8686800" cy="206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79217" tIns="189609" rIns="379217" bIns="189609" numCol="1" anchor="ctr" anchorCtr="0" compatLnSpc="1">
            <a:prstTxWarp prst="textNoShape">
              <a:avLst/>
            </a:prstTxWarp>
          </a:bodyPr>
          <a:lstStyle>
            <a:lvl1pPr marL="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3300">
                <a:solidFill>
                  <a:schemeClr val="tx1"/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11700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9144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9900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3716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828800" indent="0" algn="ctr" defTabSz="3792538" rtl="0" eaLnBrk="0" fontAlgn="base" hangingPunct="0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22860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7432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32004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657600" indent="0" algn="ctr" defTabSz="3792538" rtl="0" fontAlgn="base">
              <a:spcBef>
                <a:spcPct val="20000"/>
              </a:spcBef>
              <a:spcAft>
                <a:spcPct val="0"/>
              </a:spcAft>
              <a:buNone/>
              <a:defRPr sz="83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pt-BR" sz="3000" b="1" kern="0" dirty="0">
                <a:latin typeface="Arial" panose="020B0604020202020204" pitchFamily="34" charset="0"/>
              </a:rPr>
              <a:t>Bernardo L. Queiroz</a:t>
            </a:r>
          </a:p>
          <a:p>
            <a:pPr eaLnBrk="1" hangingPunct="1">
              <a:spcBef>
                <a:spcPct val="0"/>
              </a:spcBef>
            </a:pPr>
            <a:r>
              <a:rPr lang="en-US" altLang="pt-BR" sz="3000" b="1" kern="0" dirty="0">
                <a:latin typeface="Arial" panose="020B0604020202020204" pitchFamily="34" charset="0"/>
              </a:rPr>
              <a:t>Universidad Federal de Minas Gerais</a:t>
            </a:r>
          </a:p>
        </p:txBody>
      </p:sp>
      <p:sp>
        <p:nvSpPr>
          <p:cNvPr id="60" name="Text Box 17">
            <a:extLst>
              <a:ext uri="{FF2B5EF4-FFF2-40B4-BE49-F238E27FC236}">
                <a16:creationId xmlns:a16="http://schemas.microsoft.com/office/drawing/2014/main" id="{D435F031-3426-BE40-880F-D9C6174690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8668" y="18914368"/>
            <a:ext cx="9796463" cy="564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s-ES_tradnl" altLang="pt-BR" sz="5400" b="1" dirty="0" err="1">
                <a:solidFill>
                  <a:srgbClr val="000042"/>
                </a:solidFill>
                <a:latin typeface="Arial" panose="020B0604020202020204" pitchFamily="34" charset="0"/>
              </a:rPr>
              <a:t>Contribution</a:t>
            </a:r>
            <a:endParaRPr lang="es-ES_tradnl" altLang="pt-BR" sz="2500" b="1" dirty="0">
              <a:solidFill>
                <a:srgbClr val="000042"/>
              </a:solidFill>
              <a:latin typeface="Arial" panose="020B0604020202020204" pitchFamily="34" charset="0"/>
            </a:endParaRP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It allows to study the sub regional differential of mortality in the country.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It contributes to an understanding of the recent dynamics of mortality and to understand differentials within the country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Input for population projections.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It allows to study how the differentials, regional and between subgroups, can impact in the future levels of mortality.</a:t>
            </a:r>
            <a:endParaRPr lang="es-ES_tradnl" altLang="pt-BR" sz="2800" dirty="0">
              <a:latin typeface="Arial" panose="020B0604020202020204" pitchFamily="34" charset="0"/>
            </a:endParaRPr>
          </a:p>
        </p:txBody>
      </p:sp>
      <p:sp>
        <p:nvSpPr>
          <p:cNvPr id="61" name="Text Box 17">
            <a:extLst>
              <a:ext uri="{FF2B5EF4-FFF2-40B4-BE49-F238E27FC236}">
                <a16:creationId xmlns:a16="http://schemas.microsoft.com/office/drawing/2014/main" id="{6693E283-9B4E-FD44-848C-C6C74018A9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260" y="25539104"/>
            <a:ext cx="9796463" cy="3695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r>
              <a:rPr lang="es-ES_tradnl" altLang="pt-BR" sz="5400" b="1" dirty="0">
                <a:solidFill>
                  <a:srgbClr val="000042"/>
                </a:solidFill>
                <a:latin typeface="Arial" panose="020B0604020202020204" pitchFamily="34" charset="0"/>
              </a:rPr>
              <a:t>Data</a:t>
            </a:r>
            <a:endParaRPr lang="es-ES_tradnl" altLang="pt-BR" sz="2500" b="1" dirty="0">
              <a:solidFill>
                <a:srgbClr val="000042"/>
              </a:solidFill>
              <a:latin typeface="Arial" panose="020B0604020202020204" pitchFamily="34" charset="0"/>
            </a:endParaRP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Deaths by age and sex of the civil registry of Argentina.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Prepared by the Directorate of Statistics and Health Information of the Ministry of Health of the Nation (DEIS).</a:t>
            </a:r>
          </a:p>
          <a:p>
            <a:pPr marL="457182" indent="-457182" algn="just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" altLang="pt-BR" sz="2800" dirty="0">
                <a:latin typeface="Arial" panose="020B0604020202020204" pitchFamily="34" charset="0"/>
              </a:rPr>
              <a:t>Population by age and sex of the 2010 Census, coming from the National Institute of Statistics (INDEC).</a:t>
            </a:r>
            <a:endParaRPr lang="es-ES_tradnl" altLang="pt-BR" sz="2800" dirty="0">
              <a:latin typeface="Arial" panose="020B0604020202020204" pitchFamily="34" charset="0"/>
            </a:endParaRPr>
          </a:p>
        </p:txBody>
      </p:sp>
      <p:sp>
        <p:nvSpPr>
          <p:cNvPr id="62" name="Rectangle 5">
            <a:extLst>
              <a:ext uri="{FF2B5EF4-FFF2-40B4-BE49-F238E27FC236}">
                <a16:creationId xmlns:a16="http://schemas.microsoft.com/office/drawing/2014/main" id="{EC7DC221-80EC-6145-AC16-F49557A35B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7760276"/>
            <a:ext cx="43891200" cy="720725"/>
          </a:xfrm>
          <a:prstGeom prst="rect">
            <a:avLst/>
          </a:prstGeom>
          <a:solidFill>
            <a:schemeClr val="accent3">
              <a:lumMod val="8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 dirty="0">
              <a:ln>
                <a:solidFill>
                  <a:srgbClr val="FFFF00"/>
                </a:solidFill>
              </a:ln>
              <a:solidFill>
                <a:srgbClr val="FFFF00"/>
              </a:solidFill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63" name="Rectangle 5">
            <a:extLst>
              <a:ext uri="{FF2B5EF4-FFF2-40B4-BE49-F238E27FC236}">
                <a16:creationId xmlns:a16="http://schemas.microsoft.com/office/drawing/2014/main" id="{C34E20A9-3E92-F343-80B8-B130659F83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58" y="36957001"/>
            <a:ext cx="43891200" cy="990600"/>
          </a:xfrm>
          <a:prstGeom prst="rect">
            <a:avLst/>
          </a:prstGeom>
          <a:solidFill>
            <a:schemeClr val="accent5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 dirty="0">
              <a:ln>
                <a:solidFill>
                  <a:srgbClr val="FFFF00"/>
                </a:solidFill>
              </a:ln>
              <a:solidFill>
                <a:srgbClr val="FFFF00"/>
              </a:solidFill>
              <a:highlight>
                <a:srgbClr val="FFFF00"/>
              </a:highlight>
              <a:latin typeface="Arial" panose="020B0604020202020204" pitchFamily="34" charset="0"/>
            </a:endParaRPr>
          </a:p>
        </p:txBody>
      </p:sp>
      <p:sp>
        <p:nvSpPr>
          <p:cNvPr id="64" name="Rectangle 5">
            <a:extLst>
              <a:ext uri="{FF2B5EF4-FFF2-40B4-BE49-F238E27FC236}">
                <a16:creationId xmlns:a16="http://schemas.microsoft.com/office/drawing/2014/main" id="{29433921-BC40-C744-8071-1D19DAF1F8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36499800"/>
            <a:ext cx="43891200" cy="720725"/>
          </a:xfrm>
          <a:prstGeom prst="rect">
            <a:avLst/>
          </a:prstGeom>
          <a:solidFill>
            <a:schemeClr val="accent5">
              <a:lumMod val="90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endParaRPr lang="pt-BR" altLang="pt-BR">
              <a:latin typeface="Arial" panose="020B0604020202020204" pitchFamily="34" charset="0"/>
            </a:endParaRPr>
          </a:p>
        </p:txBody>
      </p:sp>
      <p:sp>
        <p:nvSpPr>
          <p:cNvPr id="2062" name="Text Box 23"/>
          <p:cNvSpPr txBox="1">
            <a:spLocks noChangeArrowheads="1"/>
          </p:cNvSpPr>
          <p:nvPr/>
        </p:nvSpPr>
        <p:spPr bwMode="auto">
          <a:xfrm>
            <a:off x="33234139" y="27380894"/>
            <a:ext cx="9920287" cy="76964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3470" tIns="46735" rIns="93470" bIns="46735">
            <a:spAutoFit/>
          </a:bodyPr>
          <a:lstStyle>
            <a:lvl1pPr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just">
              <a:spcBef>
                <a:spcPts val="1200"/>
              </a:spcBef>
              <a:spcAft>
                <a:spcPts val="600"/>
              </a:spcAft>
              <a:defRPr/>
            </a:pPr>
            <a:r>
              <a:rPr lang="es-ES_tradnl" altLang="pt-BR" sz="5400" b="1" dirty="0" err="1">
                <a:solidFill>
                  <a:srgbClr val="000042"/>
                </a:solidFill>
                <a:latin typeface="Arial" panose="020B0604020202020204" pitchFamily="34" charset="0"/>
              </a:rPr>
              <a:t>References</a:t>
            </a:r>
            <a:endParaRPr lang="es-ES_tradnl" altLang="pt-BR" dirty="0">
              <a:latin typeface="Arial" panose="020B0604020202020204" pitchFamily="34" charset="0"/>
            </a:endParaRPr>
          </a:p>
          <a:p>
            <a:pPr marL="342886" indent="-342886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Assunção, Renato M., Carl P. Schmertmann, Joseph E. Potter, and Suzana M. Cavenaghi. 2005. “Empirical Bayes Estimation of Demographic Schedules for Small Areas.” </a:t>
            </a:r>
            <a:r>
              <a:rPr lang="es-AR" sz="2000" i="1" dirty="0">
                <a:latin typeface="Helvetica" pitchFamily="2" charset="0"/>
              </a:rPr>
              <a:t>Demography</a:t>
            </a:r>
            <a:r>
              <a:rPr lang="es-AR" sz="2000" dirty="0">
                <a:latin typeface="Helvetica" pitchFamily="2" charset="0"/>
              </a:rPr>
              <a:t> 42 (3): 537–58. </a:t>
            </a:r>
          </a:p>
          <a:p>
            <a:pPr marL="342886" indent="-342886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Lima, Everton Emanuel Campos de, and Bernardo Lanza Queiroz. 2014. “Evolution of the Deaths Registry System in Brazil: Associations with Changes in the Mortality Profile, Under-Registration of Death Counts, and Ill-Defined Causes of Death.” </a:t>
            </a:r>
            <a:r>
              <a:rPr lang="es-AR" sz="2000" i="1" dirty="0">
                <a:latin typeface="Helvetica" pitchFamily="2" charset="0"/>
              </a:rPr>
              <a:t>Cadernos de Saúde Pública </a:t>
            </a:r>
            <a:r>
              <a:rPr lang="es-AR" sz="2000" dirty="0">
                <a:latin typeface="Helvetica" pitchFamily="2" charset="0"/>
              </a:rPr>
              <a:t>30 (8): 1721–30. </a:t>
            </a:r>
          </a:p>
          <a:p>
            <a:pPr marL="342886" indent="-342886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Marshall, Roger J. 1991. “Mapping Disease and Mortality Rates Using Empirical Bayes Estimators.” </a:t>
            </a:r>
            <a:r>
              <a:rPr lang="es-AR" sz="2000" i="1" dirty="0">
                <a:latin typeface="Helvetica" pitchFamily="2" charset="0"/>
              </a:rPr>
              <a:t>Journal of the Royal Statistical Society </a:t>
            </a:r>
            <a:r>
              <a:rPr lang="es-AR" sz="2000" dirty="0">
                <a:latin typeface="Helvetica" pitchFamily="2" charset="0"/>
              </a:rPr>
              <a:t>40 (2).</a:t>
            </a:r>
          </a:p>
          <a:p>
            <a:pPr marL="342886" indent="-342886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Queiroz, B. L., Flávio Henrique Miranda de Araujo Freire, Marcos Roberto Gonzaga, and Everton Emanuel Campos de Lima. 2017. “Completeness of Death-Count Coverage and Adult Mortality (45q15) for Brazilian States from 1980 to 2010.” </a:t>
            </a:r>
            <a:r>
              <a:rPr lang="es-AR" sz="2000" i="1" dirty="0">
                <a:latin typeface="Helvetica" pitchFamily="2" charset="0"/>
              </a:rPr>
              <a:t>Revista Brasileira de Epidemiologia</a:t>
            </a:r>
            <a:r>
              <a:rPr lang="es-AR" sz="2000" dirty="0">
                <a:latin typeface="Helvetica" pitchFamily="2" charset="0"/>
              </a:rPr>
              <a:t> 20 (Suppl. 1): 21–33. </a:t>
            </a:r>
          </a:p>
          <a:p>
            <a:pPr marL="342886" indent="-342886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Schmertmann, Carl P., and Marcos R. Gonzaga. 2018. “Bayesian Estimation of Age-Specific Mortality and Life Expectancy for Small Areas with Defective Vital Records.” </a:t>
            </a:r>
            <a:r>
              <a:rPr lang="es-AR" sz="2000" i="1" dirty="0">
                <a:latin typeface="Helvetica" pitchFamily="2" charset="0"/>
              </a:rPr>
              <a:t>Demography</a:t>
            </a:r>
            <a:r>
              <a:rPr lang="es-AR" sz="2000" dirty="0">
                <a:latin typeface="Helvetica" pitchFamily="2" charset="0"/>
              </a:rPr>
              <a:t> 55 (4): 1363–88.</a:t>
            </a:r>
          </a:p>
          <a:p>
            <a:pPr marL="342886" indent="-342886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AR" sz="2000" dirty="0">
                <a:latin typeface="Helvetica" pitchFamily="2" charset="0"/>
              </a:rPr>
              <a:t>Setel, Philip W., Sarah B. Macfarlane, Simon Szreter, Lene Mikkelsen, Prabhat Jha, Susan, Stout, and Carla AbouZahr. 2007. “A Scandal of Invisibility: Making Everyone Count by Counting Everyone.” </a:t>
            </a:r>
            <a:r>
              <a:rPr lang="es-AR" sz="2000" i="1" dirty="0">
                <a:latin typeface="Helvetica" pitchFamily="2" charset="0"/>
              </a:rPr>
              <a:t>The Lancet </a:t>
            </a:r>
            <a:r>
              <a:rPr lang="es-AR" sz="2000" dirty="0">
                <a:latin typeface="Helvetica" pitchFamily="2" charset="0"/>
              </a:rPr>
              <a:t>370 (9598): 1569–77.  	</a:t>
            </a:r>
          </a:p>
        </p:txBody>
      </p:sp>
      <p:sp>
        <p:nvSpPr>
          <p:cNvPr id="77" name="Text Box 18">
            <a:extLst>
              <a:ext uri="{FF2B5EF4-FFF2-40B4-BE49-F238E27FC236}">
                <a16:creationId xmlns:a16="http://schemas.microsoft.com/office/drawing/2014/main" id="{A0FE979D-E190-1C44-8586-FE3EF4B97A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13180" y="7670582"/>
            <a:ext cx="16429037" cy="1587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3470" tIns="46735" rIns="93470" bIns="46735">
            <a:spAutoFit/>
          </a:bodyPr>
          <a:lstStyle>
            <a:lvl1pPr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1pPr>
            <a:lvl2pPr marL="37931725" indent="-37474525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935038"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935038" eaLnBrk="0" fontAlgn="base" hangingPunct="0">
              <a:spcBef>
                <a:spcPct val="0"/>
              </a:spcBef>
              <a:spcAft>
                <a:spcPct val="0"/>
              </a:spcAft>
              <a:tabLst>
                <a:tab pos="1116013" algn="l"/>
                <a:tab pos="1635125" algn="l"/>
              </a:tabLst>
              <a:defRPr sz="2400">
                <a:solidFill>
                  <a:schemeClr val="tx1"/>
                </a:solidFill>
                <a:latin typeface="Times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algn="just">
              <a:spcBef>
                <a:spcPts val="1200"/>
              </a:spcBef>
              <a:spcAft>
                <a:spcPts val="600"/>
              </a:spcAft>
            </a:pPr>
            <a:r>
              <a:rPr lang="es-ES_tradnl" altLang="pt-BR" sz="5400" b="1" dirty="0" err="1">
                <a:solidFill>
                  <a:srgbClr val="000042"/>
                </a:solidFill>
                <a:latin typeface="Arial" panose="020B0604020202020204" pitchFamily="34" charset="0"/>
              </a:rPr>
              <a:t>Preliminary</a:t>
            </a:r>
            <a:r>
              <a:rPr lang="es-ES_tradnl" altLang="pt-BR" sz="5400" b="1" dirty="0">
                <a:solidFill>
                  <a:srgbClr val="000042"/>
                </a:solidFill>
                <a:latin typeface="Arial" panose="020B0604020202020204" pitchFamily="34" charset="0"/>
              </a:rPr>
              <a:t> </a:t>
            </a:r>
            <a:r>
              <a:rPr lang="es-ES_tradnl" altLang="pt-BR" sz="5400" b="1" dirty="0" err="1">
                <a:solidFill>
                  <a:srgbClr val="000042"/>
                </a:solidFill>
                <a:latin typeface="Arial" panose="020B0604020202020204" pitchFamily="34" charset="0"/>
              </a:rPr>
              <a:t>results</a:t>
            </a:r>
            <a:endParaRPr lang="es-ES_tradnl" altLang="pt-BR" sz="5400" b="1" dirty="0">
              <a:solidFill>
                <a:srgbClr val="000042"/>
              </a:solidFill>
              <a:latin typeface="Arial" panose="020B0604020202020204" pitchFamily="34" charset="0"/>
            </a:endParaRPr>
          </a:p>
          <a:p>
            <a:pPr algn="just">
              <a:spcBef>
                <a:spcPts val="1200"/>
              </a:spcBef>
              <a:spcAft>
                <a:spcPts val="600"/>
              </a:spcAft>
            </a:pPr>
            <a:endParaRPr lang="en-US" altLang="pt-BR" sz="2800" dirty="0">
              <a:latin typeface="Arial" panose="020B0604020202020204" pitchFamily="34" charset="0"/>
            </a:endParaRP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C92257D8-ADFA-3F44-84E1-ABB6D8F5FD17}"/>
              </a:ext>
            </a:extLst>
          </p:cNvPr>
          <p:cNvSpPr txBox="1"/>
          <p:nvPr/>
        </p:nvSpPr>
        <p:spPr>
          <a:xfrm>
            <a:off x="13413179" y="9008635"/>
            <a:ext cx="12165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Specific mortality rate (observed and adjusted). Argentina, selected regions (2009-2011)</a:t>
            </a:r>
            <a:endParaRPr lang="pt-PT" dirty="0"/>
          </a:p>
        </p:txBody>
      </p:sp>
      <p:pic>
        <p:nvPicPr>
          <p:cNvPr id="79" name="Imagen 78">
            <a:extLst>
              <a:ext uri="{FF2B5EF4-FFF2-40B4-BE49-F238E27FC236}">
                <a16:creationId xmlns:a16="http://schemas.microsoft.com/office/drawing/2014/main" id="{076F66C8-98DC-C14E-B1A7-FDCD88C2A8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71586" y="9464456"/>
            <a:ext cx="15392400" cy="12582428"/>
          </a:xfrm>
          <a:prstGeom prst="rect">
            <a:avLst/>
          </a:prstGeom>
        </p:spPr>
      </p:pic>
      <p:pic>
        <p:nvPicPr>
          <p:cNvPr id="80" name="Imagen 79">
            <a:extLst>
              <a:ext uri="{FF2B5EF4-FFF2-40B4-BE49-F238E27FC236}">
                <a16:creationId xmlns:a16="http://schemas.microsoft.com/office/drawing/2014/main" id="{B885D2F8-2DE6-C14E-9B93-051AFF8A75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365418" y="23057996"/>
            <a:ext cx="15604739" cy="12756004"/>
          </a:xfrm>
          <a:prstGeom prst="rect">
            <a:avLst/>
          </a:prstGeom>
        </p:spPr>
      </p:pic>
      <p:sp>
        <p:nvSpPr>
          <p:cNvPr id="81" name="CuadroTexto 80">
            <a:extLst>
              <a:ext uri="{FF2B5EF4-FFF2-40B4-BE49-F238E27FC236}">
                <a16:creationId xmlns:a16="http://schemas.microsoft.com/office/drawing/2014/main" id="{5EE9AFE0-97EB-FD4C-96AB-BCB13B7BEDFE}"/>
              </a:ext>
            </a:extLst>
          </p:cNvPr>
          <p:cNvSpPr txBox="1"/>
          <p:nvPr/>
        </p:nvSpPr>
        <p:spPr>
          <a:xfrm>
            <a:off x="13792201" y="22326601"/>
            <a:ext cx="14097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Life expectancy at birth by provinces according to department. Argentina, selected regions (2009-2011</a:t>
            </a:r>
            <a:endParaRPr lang="pt-PT" dirty="0"/>
          </a:p>
        </p:txBody>
      </p:sp>
      <p:pic>
        <p:nvPicPr>
          <p:cNvPr id="82" name="Imagen 81">
            <a:extLst>
              <a:ext uri="{FF2B5EF4-FFF2-40B4-BE49-F238E27FC236}">
                <a16:creationId xmlns:a16="http://schemas.microsoft.com/office/drawing/2014/main" id="{765BFEE3-ABD7-6548-9E06-B532ACE908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941989" y="8278741"/>
            <a:ext cx="10016746" cy="8188131"/>
          </a:xfrm>
          <a:prstGeom prst="rect">
            <a:avLst/>
          </a:prstGeom>
        </p:spPr>
      </p:pic>
      <p:sp>
        <p:nvSpPr>
          <p:cNvPr id="84" name="CuadroTexto 83">
            <a:extLst>
              <a:ext uri="{FF2B5EF4-FFF2-40B4-BE49-F238E27FC236}">
                <a16:creationId xmlns:a16="http://schemas.microsoft.com/office/drawing/2014/main" id="{D20D13AE-1B6C-1040-BD9C-C355F7D11341}"/>
              </a:ext>
            </a:extLst>
          </p:cNvPr>
          <p:cNvSpPr txBox="1"/>
          <p:nvPr/>
        </p:nvSpPr>
        <p:spPr>
          <a:xfrm>
            <a:off x="32232599" y="7633136"/>
            <a:ext cx="10921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Life expectancy at birth by provinces according to departments. Argentina, Years 2009-2011</a:t>
            </a:r>
            <a:endParaRPr lang="pt-PT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08DC6DF-736B-9C42-81A4-D36F856295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116285" y="3547302"/>
            <a:ext cx="3837152" cy="15496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Times"/>
        <a:ea typeface=""/>
        <a:cs typeface=""/>
      </a:majorFont>
      <a:minorFont>
        <a:latin typeface="Time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{DBE9F413-5030-7743-A581-D603B351296E}tf16401369</Template>
  <TotalTime>2016</TotalTime>
  <Words>724</Words>
  <Application>Microsoft Macintosh PowerPoint</Application>
  <PresentationFormat>Personalizado</PresentationFormat>
  <Paragraphs>47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Calibri</vt:lpstr>
      <vt:lpstr>Helvetica</vt:lpstr>
      <vt:lpstr>Times</vt:lpstr>
      <vt:lpstr>Blank Presentation</vt:lpstr>
      <vt:lpstr>Mortality Estimates for Small Areas in Argentina  (2009-2011) </vt:lpstr>
    </vt:vector>
  </TitlesOfParts>
  <Manager>Leora Lawton</Manager>
  <Company>University of California, Berkeley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Berkeley Population Center</dc:creator>
  <cp:keywords/>
  <dc:description/>
  <cp:lastModifiedBy>Nicolás Sacco</cp:lastModifiedBy>
  <cp:revision>119</cp:revision>
  <cp:lastPrinted>2015-04-27T17:31:08Z</cp:lastPrinted>
  <dcterms:created xsi:type="dcterms:W3CDTF">2010-03-23T15:10:39Z</dcterms:created>
  <dcterms:modified xsi:type="dcterms:W3CDTF">2019-04-10T01:08:15Z</dcterms:modified>
  <cp:category/>
</cp:coreProperties>
</file>

<file path=docProps/thumbnail.jpeg>
</file>